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820" r:id="rId3"/>
    <p:sldMasterId id="2147483832" r:id="rId4"/>
  </p:sldMasterIdLst>
  <p:notesMasterIdLst>
    <p:notesMasterId r:id="rId19"/>
  </p:notesMasterIdLst>
  <p:sldIdLst>
    <p:sldId id="276" r:id="rId5"/>
    <p:sldId id="268" r:id="rId6"/>
    <p:sldId id="257" r:id="rId7"/>
    <p:sldId id="261" r:id="rId8"/>
    <p:sldId id="259" r:id="rId9"/>
    <p:sldId id="260" r:id="rId10"/>
    <p:sldId id="262" r:id="rId11"/>
    <p:sldId id="264" r:id="rId12"/>
    <p:sldId id="278" r:id="rId13"/>
    <p:sldId id="263" r:id="rId14"/>
    <p:sldId id="266" r:id="rId15"/>
    <p:sldId id="275" r:id="rId16"/>
    <p:sldId id="277" r:id="rId17"/>
    <p:sldId id="279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CC"/>
    <a:srgbClr val="FF0000"/>
    <a:srgbClr val="00FF00"/>
    <a:srgbClr val="00FFFF"/>
    <a:srgbClr val="CC000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04D46-7253-4F2E-92D4-B2E6EA288B6C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D5352-FDAF-4C4A-8472-818C27020A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94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94;p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50838208 w 120000"/>
              <a:gd name="T3" fmla="*/ 0 h 120000"/>
              <a:gd name="T4" fmla="*/ 250838208 w 120000"/>
              <a:gd name="T5" fmla="*/ 79366777 h 120000"/>
              <a:gd name="T6" fmla="*/ 0 w 120000"/>
              <a:gd name="T7" fmla="*/ 7936677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Google Shape;95;p2:notes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96" name="Google Shape;96;p2:note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spcFirstLastPara="1" lIns="91425" tIns="45700" rIns="91425" bIns="4570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93D36F90-3256-497D-8160-4045F5A2F4EB}" type="slidenum">
              <a: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1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295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0" smtClean="0">
                <a:solidFill>
                  <a:prstClr val="black"/>
                </a:solidFill>
              </a:rPr>
              <a:t>C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0CD15F4-58C1-4B55-B0D7-83A2617BB16F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14</a:t>
            </a:fld>
            <a:endParaRPr lang="en-US" altLang="en-US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6492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DDBFE-237A-48E7-BF15-79120EE53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07818-947B-4838-AC1C-2A05A2CEAF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25A77-3D1F-4ADD-ABCF-3699098C4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81000" y="2803525"/>
            <a:ext cx="2117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997076"/>
            <a:ext cx="103632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2F7B30-A160-4793-A4BE-C3A7DF2F74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EE4937-8DB3-4A39-9E28-47CD273567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88C824-D089-4D6B-8E0D-955FA536E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6A2CE-9F07-4A90-BBAF-CD755792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0928C-8B6B-41F9-92B9-1DA283E5EA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E0D6B-C377-4402-B9B7-D6DDDFF39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45783-5C69-46B1-8B5E-B47B5D389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0DB90-4067-4B20-8794-B51072364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8C6DF-8C1E-48CB-A16C-C8154A4BE0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D2965-B0FC-4B13-8B45-99A628304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D7CFF-CD43-4C70-8ACC-1CA03EA2AD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92100"/>
            <a:ext cx="27432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92100"/>
            <a:ext cx="80264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2259A-504D-4CBD-952D-5CA292180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17E2-DE63-4075-B056-E233394D25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76E2-9AC3-431A-A655-C68F20BED15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2559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6F34-C1E5-42EA-AB91-4C743E856B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C764-CDB4-41F3-999B-0B5B9D0F7C9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08012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8AD1B-4274-4B1B-B415-6A205F26CC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4ABA1-D4C9-47F1-93CA-21357781335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3058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D6FCA-3410-4F7C-8EF8-08EFE01C05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101B8-9F72-4238-AB66-3F1B72622DF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9177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6CFEB-30F0-4D5A-B1FB-05F5E6C33D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0AED2-525A-4E2B-B66E-52ECE212D5E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890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D91C-B261-4AF3-92C0-C339234ADA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7D877-181F-45E4-B802-CC76A443250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01516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5364-4DA2-439B-B92B-663DB58D4C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2AFF-3302-40DF-AAFE-707A3D5EB70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401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BA9D8-F6F3-4FC4-BC4F-71B9DA1D43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45BE-D6DF-4221-8CCA-FA193F114F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5463-F9FF-40F5-A26C-07C1EEED109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6391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645D8-2DB6-425C-9510-3BB1C6C003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3601-C681-4D62-833B-EA62C99A8D1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3868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7875-C138-4FA6-888B-3EBCC1B407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D0FC3-B827-45C3-9E10-76CC12E8531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9970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EE61F-14B7-4AF4-8191-3FBF057AE5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820B9-8EEB-43AB-A87D-96A4B789517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9881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4AF1-BD4D-4E32-9D90-9960FCE934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9DB83-62B4-4C5B-9320-3CA7FA34829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49007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D77AD-7858-4268-A775-18D2316741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619E0-AC3E-428C-8DDF-8FF21FE8EB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1431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BEFE7-AD55-4FFF-BDAE-61A3682CC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BA02C-1462-46A5-9109-8F3ED3DD06F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7839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3E79B-0210-474D-B3C3-576CE1A5FA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0F43D-CB19-4252-B343-50D504B07E6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9365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6C44-F824-4D34-B6DE-6FA1E807BC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258C4-5D42-4880-9CD6-122B13FB57C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5535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123F-F925-4988-B15D-7698F6334E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BDB1-DF54-4FB4-B500-2B990B70461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959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ECA60-C208-4EB7-ACB0-C5BD87A7A1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DB561-2ED1-4ADC-ACFC-363C3ADF12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6568F-F478-4994-8B5C-915B784D88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1894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17D40-2EFE-46CC-B648-2BA5767088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C5B94-C3A2-408A-953F-5D7D7F14842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1350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85B0-7809-4125-9F28-C383AF2B98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6B4E5-E11E-40B3-B45C-614546410EF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8951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7169-2CE5-45C7-931F-E16BA72E08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4A998-CB8A-4D56-96B1-7B3159002F4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2792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65B2-0F34-4F0F-A064-77611853B2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A0BF0-6141-420E-A8CE-6DEA0EEB25B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433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DB74D-18F4-461B-99A8-6689610D6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43C6F-D1A2-4223-89FF-E8423AAC6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06CD0-15AB-40AE-B169-4C115F35C6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8262B-08F3-44E1-8F42-EF2446DA5E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E6420-20AF-4C68-B105-852B452FB3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.VnTime" pitchFamily="34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.VnTime" pitchFamily="34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.VnTime" pitchFamily="34" charset="0"/>
              </a:defRPr>
            </a:lvl1pPr>
          </a:lstStyle>
          <a:p>
            <a:fld id="{497BF665-26D7-42EF-A008-3406DC4F0D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92100"/>
            <a:ext cx="10972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3AAF891-2FCE-434F-89ED-5DF80A381CA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6D7545-AE4C-482A-8373-1F093000B2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147111C-17D2-4763-A9D6-124FD9CB3ADD}" type="slidenum">
              <a:rPr lang="en-US" altLang="vi-VN"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9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A674DA-5409-49E5-925F-67C04D9C37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F567C7-E3C6-4904-9561-20D18EC3BBA9}" type="slidenum">
              <a:rPr lang="en-US" altLang="vi-VN">
                <a:latin typeface="Calibri" panose="020F050202020403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vi-VN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9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5443538"/>
            <a:ext cx="4446588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/>
          <a:srcRect l="6027" t="45612" r="46939" b="16614"/>
          <a:stretch/>
        </p:blipFill>
        <p:spPr>
          <a:xfrm>
            <a:off x="876300" y="-150813"/>
            <a:ext cx="11709400" cy="5922963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99" name="Google Shape;99;p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0" r="26743"/>
          <a:stretch>
            <a:fillRect/>
          </a:stretch>
        </p:blipFill>
        <p:spPr bwMode="auto">
          <a:xfrm>
            <a:off x="9059863" y="4214813"/>
            <a:ext cx="3340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Google Shape;100;p2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63870"/>
          <a:stretch>
            <a:fillRect/>
          </a:stretch>
        </p:blipFill>
        <p:spPr bwMode="auto">
          <a:xfrm>
            <a:off x="10447338" y="5153025"/>
            <a:ext cx="229552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Google Shape;101;p2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3" r="71083" b="46860"/>
          <a:stretch>
            <a:fillRect/>
          </a:stretch>
        </p:blipFill>
        <p:spPr bwMode="auto">
          <a:xfrm>
            <a:off x="-354013" y="-125413"/>
            <a:ext cx="2625726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Google Shape;102;p2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3" t="7312" r="32213" b="28912"/>
          <a:stretch>
            <a:fillRect/>
          </a:stretch>
        </p:blipFill>
        <p:spPr bwMode="auto">
          <a:xfrm rot="-919250">
            <a:off x="11201400" y="-68263"/>
            <a:ext cx="1169988" cy="177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2938"/>
            <a:ext cx="3068638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3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38" y="4443413"/>
            <a:ext cx="20304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2438400" y="873387"/>
            <a:ext cx="753495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46" eaLnBrk="0" hangingPunct="0">
              <a:defRPr/>
            </a:pPr>
            <a:r>
              <a:rPr lang="en-US" sz="3200" b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  <a:cs typeface="Times New Roman" pitchFamily="18" charset="0"/>
              </a:rPr>
              <a:t>ỦY BAN NHÂN DÂN QUẬN PHÚ NHUẬN</a:t>
            </a:r>
          </a:p>
          <a:p>
            <a:pPr algn="ctr" defTabSz="914446" eaLnBrk="0" hangingPunct="0">
              <a:defRPr/>
            </a:pPr>
            <a:r>
              <a:rPr lang="en-US" sz="3200" b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  <a:cs typeface="Times New Roman" pitchFamily="18" charset="0"/>
              </a:rPr>
              <a:t>TRƯỜNG </a:t>
            </a:r>
            <a:r>
              <a:rPr lang="en-US" sz="32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  <a:cs typeface="Times New Roman" pitchFamily="18" charset="0"/>
              </a:rPr>
              <a:t>TIỂU </a:t>
            </a:r>
            <a:r>
              <a:rPr lang="en-US" sz="3200" b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  <a:cs typeface="Times New Roman" pitchFamily="18" charset="0"/>
              </a:rPr>
              <a:t>HỌC NGUYỄN ĐÌNH CHÍNH</a:t>
            </a:r>
            <a:endParaRPr lang="en-US" sz="32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/>
            </a:extLst>
          </p:cNvPr>
          <p:cNvSpPr/>
          <p:nvPr/>
        </p:nvSpPr>
        <p:spPr>
          <a:xfrm>
            <a:off x="2292105" y="2588985"/>
            <a:ext cx="8212723" cy="17340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46" eaLnBrk="0" hangingPunct="0">
              <a:defRPr/>
            </a:pPr>
            <a:r>
              <a:rPr lang="en-US" sz="5334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-93"/>
                <a:cs typeface="HP001 5H" panose="020B0603050302020204" pitchFamily="34" charset="0"/>
              </a:rPr>
              <a:t>Chào</a:t>
            </a:r>
            <a:r>
              <a:rPr lang="en-US" sz="5334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-93"/>
                <a:cs typeface="HP001 5H" panose="020B0603050302020204" pitchFamily="34" charset="0"/>
              </a:rPr>
              <a:t> </a:t>
            </a:r>
            <a:r>
              <a:rPr lang="en-US" sz="5334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-93"/>
                <a:cs typeface="HP001 5H" panose="020B0603050302020204" pitchFamily="34" charset="0"/>
              </a:rPr>
              <a:t>mừng</a:t>
            </a:r>
            <a:r>
              <a:rPr lang="en-US" sz="5334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-93"/>
                <a:cs typeface="HP001 5H" panose="020B0603050302020204" pitchFamily="34" charset="0"/>
              </a:rPr>
              <a:t> </a:t>
            </a:r>
            <a:r>
              <a:rPr lang="en-US" sz="5334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-93"/>
                <a:cs typeface="HP001 5H" panose="020B0603050302020204" pitchFamily="34" charset="0"/>
              </a:rPr>
              <a:t>các</a:t>
            </a:r>
            <a:r>
              <a:rPr lang="en-US" sz="5334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-93"/>
                <a:cs typeface="HP001 5H" panose="020B0603050302020204" pitchFamily="34" charset="0"/>
              </a:rPr>
              <a:t> con </a:t>
            </a:r>
            <a:r>
              <a:rPr lang="en-US" sz="5334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-93"/>
                <a:cs typeface="HP001 5H" panose="020B0603050302020204" pitchFamily="34" charset="0"/>
              </a:rPr>
              <a:t>đến</a:t>
            </a:r>
            <a:r>
              <a:rPr lang="en-US" sz="5334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-93"/>
                <a:cs typeface="HP001 5H" panose="020B0603050302020204" pitchFamily="34" charset="0"/>
              </a:rPr>
              <a:t> </a:t>
            </a:r>
            <a:r>
              <a:rPr lang="en-US" sz="5334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-93"/>
                <a:cs typeface="HP001 5H" panose="020B0603050302020204" pitchFamily="34" charset="0"/>
              </a:rPr>
              <a:t>với</a:t>
            </a:r>
            <a:r>
              <a:rPr lang="en-US" sz="5334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-93"/>
                <a:cs typeface="HP001 5H" panose="020B0603050302020204" pitchFamily="34" charset="0"/>
              </a:rPr>
              <a:t> </a:t>
            </a:r>
            <a:r>
              <a:rPr lang="en-US" sz="5334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-93"/>
                <a:cs typeface="HP001 5H" panose="020B0603050302020204" pitchFamily="34" charset="0"/>
              </a:rPr>
              <a:t>lớp</a:t>
            </a:r>
            <a:r>
              <a:rPr lang="en-US" sz="5334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-93"/>
                <a:cs typeface="HP001 5H" panose="020B0603050302020204" pitchFamily="34" charset="0"/>
              </a:rPr>
              <a:t> </a:t>
            </a:r>
            <a:r>
              <a:rPr lang="en-US" sz="5334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-93"/>
                <a:cs typeface="HP001 5H" panose="020B0603050302020204" pitchFamily="34" charset="0"/>
              </a:rPr>
              <a:t>học</a:t>
            </a:r>
            <a:r>
              <a:rPr lang="en-US" sz="5334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HP001 4 hàng" panose="020B0603050302020204" pitchFamily="34" charset="-93"/>
                <a:cs typeface="HP001 5H" panose="020B0603050302020204" pitchFamily="34" charset="0"/>
              </a:rPr>
              <a:t> online!</a:t>
            </a:r>
          </a:p>
        </p:txBody>
      </p:sp>
    </p:spTree>
    <p:extLst>
      <p:ext uri="{BB962C8B-B14F-4D97-AF65-F5344CB8AC3E}">
        <p14:creationId xmlns:p14="http://schemas.microsoft.com/office/powerpoint/2010/main" val="198679743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47650" y="269401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</a:rPr>
              <a:t>Bài </a:t>
            </a:r>
            <a:r>
              <a:rPr lang="en-US" sz="3200" b="1" u="sng" smtClean="0">
                <a:solidFill>
                  <a:srgbClr val="FF0000"/>
                </a:solidFill>
              </a:rPr>
              <a:t>1</a:t>
            </a:r>
            <a:r>
              <a:rPr lang="en-US" sz="3200" b="1" u="sng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2419350" y="2273301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3 000……2 999</a:t>
            </a:r>
          </a:p>
        </p:txBody>
      </p:sp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2343150" y="1409701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a,)999…….1 000</a:t>
            </a:r>
          </a:p>
        </p:txBody>
      </p:sp>
      <p:sp>
        <p:nvSpPr>
          <p:cNvPr id="14341" name="Text Box 16"/>
          <p:cNvSpPr txBox="1">
            <a:spLocks noChangeArrowheads="1"/>
          </p:cNvSpPr>
          <p:nvPr/>
        </p:nvSpPr>
        <p:spPr bwMode="auto">
          <a:xfrm>
            <a:off x="2457450" y="3867151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500 + 5……5005</a:t>
            </a:r>
          </a:p>
        </p:txBody>
      </p:sp>
      <p:sp>
        <p:nvSpPr>
          <p:cNvPr id="14342" name="Text Box 17"/>
          <p:cNvSpPr txBox="1">
            <a:spLocks noChangeArrowheads="1"/>
          </p:cNvSpPr>
          <p:nvPr/>
        </p:nvSpPr>
        <p:spPr bwMode="auto">
          <a:xfrm>
            <a:off x="2438400" y="3136901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8972……8972</a:t>
            </a:r>
          </a:p>
        </p:txBody>
      </p:sp>
      <p:sp>
        <p:nvSpPr>
          <p:cNvPr id="14343" name="Text Box 18"/>
          <p:cNvSpPr txBox="1">
            <a:spLocks noChangeArrowheads="1"/>
          </p:cNvSpPr>
          <p:nvPr/>
        </p:nvSpPr>
        <p:spPr bwMode="auto">
          <a:xfrm>
            <a:off x="6781800" y="2273301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9998……9 990+ 8</a:t>
            </a:r>
          </a:p>
        </p:txBody>
      </p:sp>
      <p:sp>
        <p:nvSpPr>
          <p:cNvPr id="14344" name="Text Box 19"/>
          <p:cNvSpPr txBox="1">
            <a:spLocks noChangeArrowheads="1"/>
          </p:cNvSpPr>
          <p:nvPr/>
        </p:nvSpPr>
        <p:spPr bwMode="auto">
          <a:xfrm>
            <a:off x="6477000" y="1409701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b) 9 999……9998</a:t>
            </a:r>
          </a:p>
        </p:txBody>
      </p:sp>
      <p:sp>
        <p:nvSpPr>
          <p:cNvPr id="14345" name="Text Box 20"/>
          <p:cNvSpPr txBox="1">
            <a:spLocks noChangeArrowheads="1"/>
          </p:cNvSpPr>
          <p:nvPr/>
        </p:nvSpPr>
        <p:spPr bwMode="auto">
          <a:xfrm>
            <a:off x="6400800" y="3867151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7351……7153</a:t>
            </a:r>
          </a:p>
        </p:txBody>
      </p:sp>
      <p:sp>
        <p:nvSpPr>
          <p:cNvPr id="14346" name="Text Box 21"/>
          <p:cNvSpPr txBox="1">
            <a:spLocks noChangeArrowheads="1"/>
          </p:cNvSpPr>
          <p:nvPr/>
        </p:nvSpPr>
        <p:spPr bwMode="auto">
          <a:xfrm>
            <a:off x="6591300" y="3136901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2009……2010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3429000" y="1295401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&lt;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3429000" y="2209801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&gt;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3429000" y="3048001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=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800350" y="4267201"/>
            <a:ext cx="1143000" cy="614363"/>
            <a:chOff x="804" y="2688"/>
            <a:chExt cx="720" cy="387"/>
          </a:xfrm>
        </p:grpSpPr>
        <p:sp>
          <p:nvSpPr>
            <p:cNvPr id="14361" name="AutoShape 29"/>
            <p:cNvSpPr>
              <a:spLocks/>
            </p:cNvSpPr>
            <p:nvPr/>
          </p:nvSpPr>
          <p:spPr bwMode="auto">
            <a:xfrm rot="5400000">
              <a:off x="1080" y="2472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4362" name="Text Box 30"/>
            <p:cNvSpPr txBox="1">
              <a:spLocks noChangeArrowheads="1"/>
            </p:cNvSpPr>
            <p:nvPr/>
          </p:nvSpPr>
          <p:spPr bwMode="auto">
            <a:xfrm>
              <a:off x="804" y="2784"/>
              <a:ext cx="7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505</a:t>
              </a:r>
            </a:p>
          </p:txBody>
        </p:sp>
      </p:grp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3886200" y="3733801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&lt;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7620000" y="1295401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&gt;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7620000" y="2133601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=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7696200" y="2971801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&lt;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7620000" y="3810001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&gt;</a:t>
            </a:r>
          </a:p>
        </p:txBody>
      </p:sp>
      <p:sp>
        <p:nvSpPr>
          <p:cNvPr id="14358" name="Text Box 42"/>
          <p:cNvSpPr txBox="1">
            <a:spLocks noChangeArrowheads="1"/>
          </p:cNvSpPr>
          <p:nvPr/>
        </p:nvSpPr>
        <p:spPr bwMode="auto">
          <a:xfrm>
            <a:off x="1828800" y="1676401"/>
            <a:ext cx="609600" cy="20621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&gt;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&lt;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6" grpId="0"/>
      <p:bldP spid="10267" grpId="0"/>
      <p:bldP spid="10268" grpId="0"/>
      <p:bldP spid="10271" grpId="0"/>
      <p:bldP spid="10272" grpId="0"/>
      <p:bldP spid="10273" grpId="0"/>
      <p:bldP spid="10274" grpId="0"/>
      <p:bldP spid="102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42900" y="403226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</a:rPr>
              <a:t>Bài </a:t>
            </a:r>
            <a:r>
              <a:rPr lang="en-US" sz="3200" b="1" u="sng" smtClean="0">
                <a:solidFill>
                  <a:srgbClr val="FF0000"/>
                </a:solidFill>
              </a:rPr>
              <a:t>2</a:t>
            </a:r>
            <a:r>
              <a:rPr lang="en-US" sz="3200" b="1" u="sng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200400" y="2514601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690m……1  km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048000" y="1409701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1 kg……999g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3048000" y="3765551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800cm……8 m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6610350" y="2520951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65 phút……1 giờ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610350" y="1409701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59 phút……1 giờ</a:t>
            </a: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6591300" y="3765551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60phút……1 giờ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962400" y="1295401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&gt;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191000" y="2362201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&lt;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4267200" y="3581401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=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200400" y="1828801"/>
            <a:ext cx="1371600" cy="614363"/>
            <a:chOff x="804" y="2688"/>
            <a:chExt cx="720" cy="387"/>
          </a:xfrm>
        </p:grpSpPr>
        <p:sp>
          <p:nvSpPr>
            <p:cNvPr id="15401" name="AutoShape 21"/>
            <p:cNvSpPr>
              <a:spLocks/>
            </p:cNvSpPr>
            <p:nvPr/>
          </p:nvSpPr>
          <p:spPr bwMode="auto">
            <a:xfrm rot="5400000">
              <a:off x="1080" y="2472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402" name="Text Box 22"/>
            <p:cNvSpPr txBox="1">
              <a:spLocks noChangeArrowheads="1"/>
            </p:cNvSpPr>
            <p:nvPr/>
          </p:nvSpPr>
          <p:spPr bwMode="auto">
            <a:xfrm>
              <a:off x="804" y="2784"/>
              <a:ext cx="7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1000 g</a:t>
              </a:r>
            </a:p>
          </p:txBody>
        </p:sp>
      </p:grp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7848600" y="1295401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&lt;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7848600" y="2362201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&gt;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7848600" y="3581401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=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953000" y="3048001"/>
            <a:ext cx="1371600" cy="614363"/>
            <a:chOff x="804" y="2688"/>
            <a:chExt cx="720" cy="387"/>
          </a:xfrm>
        </p:grpSpPr>
        <p:sp>
          <p:nvSpPr>
            <p:cNvPr id="15399" name="AutoShape 33"/>
            <p:cNvSpPr>
              <a:spLocks/>
            </p:cNvSpPr>
            <p:nvPr/>
          </p:nvSpPr>
          <p:spPr bwMode="auto">
            <a:xfrm rot="5400000">
              <a:off x="1080" y="2472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400" name="Text Box 34"/>
            <p:cNvSpPr txBox="1">
              <a:spLocks noChangeArrowheads="1"/>
            </p:cNvSpPr>
            <p:nvPr/>
          </p:nvSpPr>
          <p:spPr bwMode="auto">
            <a:xfrm>
              <a:off x="804" y="2784"/>
              <a:ext cx="7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1000m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724400" y="4129088"/>
            <a:ext cx="1600200" cy="614362"/>
            <a:chOff x="804" y="2688"/>
            <a:chExt cx="720" cy="387"/>
          </a:xfrm>
        </p:grpSpPr>
        <p:sp>
          <p:nvSpPr>
            <p:cNvPr id="15397" name="AutoShape 36"/>
            <p:cNvSpPr>
              <a:spLocks/>
            </p:cNvSpPr>
            <p:nvPr/>
          </p:nvSpPr>
          <p:spPr bwMode="auto">
            <a:xfrm rot="5400000">
              <a:off x="1080" y="2472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398" name="Text Box 37"/>
            <p:cNvSpPr txBox="1">
              <a:spLocks noChangeArrowheads="1"/>
            </p:cNvSpPr>
            <p:nvPr/>
          </p:nvSpPr>
          <p:spPr bwMode="auto">
            <a:xfrm>
              <a:off x="804" y="2784"/>
              <a:ext cx="7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800 cm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8305800" y="1828800"/>
            <a:ext cx="1371600" cy="552450"/>
            <a:chOff x="804" y="2688"/>
            <a:chExt cx="720" cy="348"/>
          </a:xfrm>
        </p:grpSpPr>
        <p:sp>
          <p:nvSpPr>
            <p:cNvPr id="15395" name="AutoShape 39"/>
            <p:cNvSpPr>
              <a:spLocks/>
            </p:cNvSpPr>
            <p:nvPr/>
          </p:nvSpPr>
          <p:spPr bwMode="auto">
            <a:xfrm rot="5400000">
              <a:off x="1080" y="2472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396" name="Text Box 40"/>
            <p:cNvSpPr txBox="1">
              <a:spLocks noChangeArrowheads="1"/>
            </p:cNvSpPr>
            <p:nvPr/>
          </p:nvSpPr>
          <p:spPr bwMode="auto">
            <a:xfrm>
              <a:off x="804" y="2784"/>
              <a:ext cx="7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/>
                <a:t>60 phút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8382000" y="2971801"/>
            <a:ext cx="1371600" cy="614363"/>
            <a:chOff x="804" y="2688"/>
            <a:chExt cx="720" cy="387"/>
          </a:xfrm>
        </p:grpSpPr>
        <p:sp>
          <p:nvSpPr>
            <p:cNvPr id="15393" name="AutoShape 42"/>
            <p:cNvSpPr>
              <a:spLocks/>
            </p:cNvSpPr>
            <p:nvPr/>
          </p:nvSpPr>
          <p:spPr bwMode="auto">
            <a:xfrm rot="5400000">
              <a:off x="1080" y="2472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394" name="Text Box 43"/>
            <p:cNvSpPr txBox="1">
              <a:spLocks noChangeArrowheads="1"/>
            </p:cNvSpPr>
            <p:nvPr/>
          </p:nvSpPr>
          <p:spPr bwMode="auto">
            <a:xfrm>
              <a:off x="804" y="2784"/>
              <a:ext cx="7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60 phút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8458200" y="4267201"/>
            <a:ext cx="1371600" cy="614363"/>
            <a:chOff x="804" y="2688"/>
            <a:chExt cx="720" cy="387"/>
          </a:xfrm>
        </p:grpSpPr>
        <p:sp>
          <p:nvSpPr>
            <p:cNvPr id="15391" name="AutoShape 45"/>
            <p:cNvSpPr>
              <a:spLocks/>
            </p:cNvSpPr>
            <p:nvPr/>
          </p:nvSpPr>
          <p:spPr bwMode="auto">
            <a:xfrm rot="5400000">
              <a:off x="1080" y="2472"/>
              <a:ext cx="144" cy="576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392" name="Text Box 46"/>
            <p:cNvSpPr txBox="1">
              <a:spLocks noChangeArrowheads="1"/>
            </p:cNvSpPr>
            <p:nvPr/>
          </p:nvSpPr>
          <p:spPr bwMode="auto">
            <a:xfrm>
              <a:off x="804" y="2784"/>
              <a:ext cx="72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60 phút</a:t>
              </a:r>
            </a:p>
          </p:txBody>
        </p:sp>
      </p:grpSp>
      <p:sp>
        <p:nvSpPr>
          <p:cNvPr id="13367" name="Text Box 55"/>
          <p:cNvSpPr txBox="1">
            <a:spLocks noChangeArrowheads="1"/>
          </p:cNvSpPr>
          <p:nvPr/>
        </p:nvSpPr>
        <p:spPr bwMode="auto">
          <a:xfrm>
            <a:off x="1752600" y="1600201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&gt;</a:t>
            </a:r>
          </a:p>
        </p:txBody>
      </p:sp>
      <p:sp>
        <p:nvSpPr>
          <p:cNvPr id="13369" name="Text Box 57"/>
          <p:cNvSpPr txBox="1">
            <a:spLocks noChangeArrowheads="1"/>
          </p:cNvSpPr>
          <p:nvPr/>
        </p:nvSpPr>
        <p:spPr bwMode="auto">
          <a:xfrm>
            <a:off x="1752600" y="2743201"/>
            <a:ext cx="83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</a:rPr>
              <a:t>=</a:t>
            </a:r>
          </a:p>
        </p:txBody>
      </p:sp>
      <p:sp>
        <p:nvSpPr>
          <p:cNvPr id="15384" name="Line 59"/>
          <p:cNvSpPr>
            <a:spLocks noChangeShapeType="1"/>
          </p:cNvSpPr>
          <p:nvPr/>
        </p:nvSpPr>
        <p:spPr bwMode="auto">
          <a:xfrm>
            <a:off x="6324600" y="1447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5" name="Rectangle 61"/>
          <p:cNvSpPr>
            <a:spLocks noChangeArrowheads="1"/>
          </p:cNvSpPr>
          <p:nvPr/>
        </p:nvSpPr>
        <p:spPr bwMode="auto">
          <a:xfrm>
            <a:off x="1828800" y="1219200"/>
            <a:ext cx="762000" cy="2819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b="1">
              <a:solidFill>
                <a:srgbClr val="FF3300"/>
              </a:solidFill>
            </a:endParaRPr>
          </a:p>
        </p:txBody>
      </p:sp>
      <p:sp>
        <p:nvSpPr>
          <p:cNvPr id="15386" name="Text Box 62"/>
          <p:cNvSpPr txBox="1">
            <a:spLocks noChangeArrowheads="1"/>
          </p:cNvSpPr>
          <p:nvPr/>
        </p:nvSpPr>
        <p:spPr bwMode="auto">
          <a:xfrm>
            <a:off x="2057400" y="1447801"/>
            <a:ext cx="533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&gt;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&lt;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/>
      <p:bldP spid="13330" grpId="0"/>
      <p:bldP spid="13331" grpId="0"/>
      <p:bldP spid="13336" grpId="0"/>
      <p:bldP spid="13337" grpId="0"/>
      <p:bldP spid="13338" grpId="0"/>
      <p:bldP spid="13367" grpId="0"/>
      <p:bldP spid="133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</a:rPr>
              <a:t>Bài </a:t>
            </a:r>
            <a:r>
              <a:rPr lang="en-US" sz="3200" b="1" u="sng" smtClean="0">
                <a:solidFill>
                  <a:srgbClr val="FF0000"/>
                </a:solidFill>
              </a:rPr>
              <a:t>3</a:t>
            </a:r>
            <a:r>
              <a:rPr lang="en-US" sz="3200" b="1" u="sng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1560394" y="761999"/>
            <a:ext cx="88028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Khoanh </a:t>
            </a:r>
            <a:r>
              <a:rPr lang="en-US" sz="3200" b="1" smtClean="0">
                <a:solidFill>
                  <a:srgbClr val="FF0000"/>
                </a:solidFill>
              </a:rPr>
              <a:t>vào chữ đặt </a:t>
            </a:r>
            <a:r>
              <a:rPr lang="en-US" sz="3200" b="1">
                <a:solidFill>
                  <a:srgbClr val="FF0000"/>
                </a:solidFill>
              </a:rPr>
              <a:t>trước câu trả lời </a:t>
            </a:r>
            <a:r>
              <a:rPr lang="en-US" sz="3200" b="1" smtClean="0">
                <a:solidFill>
                  <a:srgbClr val="FF0000"/>
                </a:solidFill>
              </a:rPr>
              <a:t>đúng :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2407693" y="2735263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Số lớn nhất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1676400" y="36576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</a:rPr>
              <a:t>A, 9685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4038600" y="36576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</a:rPr>
              <a:t>C, 9658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6096000" y="37338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A, 9685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4038600" y="476885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</a:rPr>
              <a:t>D, 9856</a:t>
            </a: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1676400" y="476885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CC"/>
                </a:solidFill>
              </a:rPr>
              <a:t>B, 9965</a:t>
            </a:r>
          </a:p>
        </p:txBody>
      </p:sp>
      <p:sp>
        <p:nvSpPr>
          <p:cNvPr id="17419" name="Line 27"/>
          <p:cNvSpPr>
            <a:spLocks noChangeShapeType="1"/>
          </p:cNvSpPr>
          <p:nvPr/>
        </p:nvSpPr>
        <p:spPr bwMode="auto">
          <a:xfrm>
            <a:off x="5943600" y="23622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6858000" y="2735263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00CC"/>
                </a:solidFill>
              </a:rPr>
              <a:t>Số </a:t>
            </a:r>
            <a:r>
              <a:rPr lang="en-US" sz="2800" b="1" smtClean="0">
                <a:solidFill>
                  <a:srgbClr val="CC00CC"/>
                </a:solidFill>
              </a:rPr>
              <a:t>bé </a:t>
            </a:r>
            <a:r>
              <a:rPr lang="en-US" sz="2800" b="1">
                <a:solidFill>
                  <a:srgbClr val="CC00CC"/>
                </a:solidFill>
              </a:rPr>
              <a:t>nhất</a:t>
            </a:r>
          </a:p>
        </p:txBody>
      </p:sp>
      <p:sp>
        <p:nvSpPr>
          <p:cNvPr id="45086" name="Text Box 30"/>
          <p:cNvSpPr txBox="1">
            <a:spLocks noChangeArrowheads="1"/>
          </p:cNvSpPr>
          <p:nvPr/>
        </p:nvSpPr>
        <p:spPr bwMode="auto">
          <a:xfrm>
            <a:off x="6096000" y="476885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B, 9965</a:t>
            </a:r>
          </a:p>
        </p:txBody>
      </p:sp>
      <p:sp>
        <p:nvSpPr>
          <p:cNvPr id="45087" name="Text Box 31"/>
          <p:cNvSpPr txBox="1">
            <a:spLocks noChangeArrowheads="1"/>
          </p:cNvSpPr>
          <p:nvPr/>
        </p:nvSpPr>
        <p:spPr bwMode="auto">
          <a:xfrm>
            <a:off x="8534400" y="37338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C, 9658</a:t>
            </a:r>
          </a:p>
        </p:txBody>
      </p:sp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8686800" y="469265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D, 9856</a:t>
            </a:r>
          </a:p>
        </p:txBody>
      </p:sp>
      <p:sp>
        <p:nvSpPr>
          <p:cNvPr id="45089" name="Oval 33"/>
          <p:cNvSpPr>
            <a:spLocks noChangeArrowheads="1"/>
          </p:cNvSpPr>
          <p:nvPr/>
        </p:nvSpPr>
        <p:spPr bwMode="auto">
          <a:xfrm>
            <a:off x="1524000" y="4800600"/>
            <a:ext cx="6858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45094" name="Oval 38"/>
          <p:cNvSpPr>
            <a:spLocks noChangeArrowheads="1"/>
          </p:cNvSpPr>
          <p:nvPr/>
        </p:nvSpPr>
        <p:spPr bwMode="auto">
          <a:xfrm>
            <a:off x="8458200" y="3657600"/>
            <a:ext cx="685800" cy="762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CC00CC"/>
                </a:solidFill>
              </a:rPr>
              <a:t>C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/>
      <p:bldP spid="45073" grpId="0"/>
      <p:bldP spid="45074" grpId="0"/>
      <p:bldP spid="45075" grpId="0"/>
      <p:bldP spid="45076" grpId="0"/>
      <p:bldP spid="45078" grpId="0"/>
      <p:bldP spid="45082" grpId="0"/>
      <p:bldP spid="45085" grpId="0"/>
      <p:bldP spid="45086" grpId="0"/>
      <p:bldP spid="45087" grpId="0"/>
      <p:bldP spid="45088" grpId="0"/>
      <p:bldP spid="45089" grpId="0" animBg="1"/>
      <p:bldP spid="450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4799" y="762000"/>
            <a:ext cx="2102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</a:rPr>
              <a:t>Bài </a:t>
            </a:r>
            <a:r>
              <a:rPr lang="en-US" sz="3200" b="1" u="sng" smtClean="0">
                <a:solidFill>
                  <a:srgbClr val="FF0000"/>
                </a:solidFill>
              </a:rPr>
              <a:t>2/13:</a:t>
            </a:r>
            <a:endParaRPr lang="en-US" sz="3200" b="1" u="sng">
              <a:solidFill>
                <a:srgbClr val="FF0000"/>
              </a:solidFill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2255292" y="761999"/>
            <a:ext cx="90985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Khoanh </a:t>
            </a:r>
            <a:r>
              <a:rPr lang="en-US" sz="3200" b="1" smtClean="0">
                <a:solidFill>
                  <a:srgbClr val="FF0000"/>
                </a:solidFill>
              </a:rPr>
              <a:t>vào chữ đặt </a:t>
            </a:r>
            <a:r>
              <a:rPr lang="en-US" sz="3200" b="1">
                <a:solidFill>
                  <a:srgbClr val="FF0000"/>
                </a:solidFill>
              </a:rPr>
              <a:t>trước </a:t>
            </a:r>
            <a:r>
              <a:rPr lang="en-US" sz="3200" b="1" smtClean="0">
                <a:solidFill>
                  <a:srgbClr val="FF0000"/>
                </a:solidFill>
              </a:rPr>
              <a:t>kết quả đúng :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752600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smtClean="0">
                <a:solidFill>
                  <a:srgbClr val="0000CC"/>
                </a:solidFill>
              </a:rPr>
              <a:t> Bốn số được viết theo thứ tự từ bé đến lớn là 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436167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A. 6854; 6584; 6845; 6548</a:t>
            </a:r>
            <a:endParaRPr lang="vi-VN" sz="2400" b="1"/>
          </a:p>
        </p:txBody>
      </p:sp>
      <p:sp>
        <p:nvSpPr>
          <p:cNvPr id="19" name="TextBox 18"/>
          <p:cNvSpPr txBox="1"/>
          <p:nvPr/>
        </p:nvSpPr>
        <p:spPr>
          <a:xfrm>
            <a:off x="489045" y="3285924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C. 6854; 6845; 6584; 6548</a:t>
            </a:r>
            <a:endParaRPr lang="vi-VN" sz="2400" b="1"/>
          </a:p>
        </p:txBody>
      </p:sp>
      <p:sp>
        <p:nvSpPr>
          <p:cNvPr id="20" name="TextBox 19"/>
          <p:cNvSpPr txBox="1"/>
          <p:nvPr/>
        </p:nvSpPr>
        <p:spPr>
          <a:xfrm>
            <a:off x="7086600" y="2415555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B. 6548; 6584; 6845; 6854</a:t>
            </a:r>
            <a:endParaRPr lang="vi-VN" sz="2400" b="1"/>
          </a:p>
        </p:txBody>
      </p:sp>
      <p:sp>
        <p:nvSpPr>
          <p:cNvPr id="21" name="TextBox 20"/>
          <p:cNvSpPr txBox="1"/>
          <p:nvPr/>
        </p:nvSpPr>
        <p:spPr>
          <a:xfrm>
            <a:off x="7121857" y="3282738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D. 6548; 6584; 6854; 6845</a:t>
            </a:r>
            <a:endParaRPr lang="vi-VN" sz="2400" b="1"/>
          </a:p>
        </p:txBody>
      </p:sp>
      <p:sp>
        <p:nvSpPr>
          <p:cNvPr id="22" name="TextBox 21"/>
          <p:cNvSpPr txBox="1"/>
          <p:nvPr/>
        </p:nvSpPr>
        <p:spPr>
          <a:xfrm>
            <a:off x="489044" y="4149921"/>
            <a:ext cx="11702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</a:rPr>
              <a:t>b) Trong các độ dài 200m, 200cm, 2000cm, 2km, độ dài lớn nhất là :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2456" y="4865252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A. 200m</a:t>
            </a:r>
            <a:endParaRPr lang="vi-VN" sz="2400" b="1"/>
          </a:p>
        </p:txBody>
      </p:sp>
      <p:sp>
        <p:nvSpPr>
          <p:cNvPr id="24" name="TextBox 23"/>
          <p:cNvSpPr txBox="1"/>
          <p:nvPr/>
        </p:nvSpPr>
        <p:spPr>
          <a:xfrm>
            <a:off x="524301" y="5715009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C. 2000cm</a:t>
            </a:r>
            <a:endParaRPr lang="vi-VN" sz="2400" b="1"/>
          </a:p>
        </p:txBody>
      </p:sp>
      <p:sp>
        <p:nvSpPr>
          <p:cNvPr id="25" name="TextBox 24"/>
          <p:cNvSpPr txBox="1"/>
          <p:nvPr/>
        </p:nvSpPr>
        <p:spPr>
          <a:xfrm>
            <a:off x="7121856" y="484464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B. 200cm</a:t>
            </a:r>
            <a:endParaRPr lang="vi-VN" sz="2400" b="1"/>
          </a:p>
        </p:txBody>
      </p:sp>
      <p:sp>
        <p:nvSpPr>
          <p:cNvPr id="26" name="TextBox 25"/>
          <p:cNvSpPr txBox="1"/>
          <p:nvPr/>
        </p:nvSpPr>
        <p:spPr>
          <a:xfrm>
            <a:off x="7157113" y="5711823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D. 2km</a:t>
            </a:r>
            <a:endParaRPr lang="vi-VN" sz="2400" b="1"/>
          </a:p>
        </p:txBody>
      </p:sp>
    </p:spTree>
    <p:extLst>
      <p:ext uri="{BB962C8B-B14F-4D97-AF65-F5344CB8AC3E}">
        <p14:creationId xmlns:p14="http://schemas.microsoft.com/office/powerpoint/2010/main" val="31331612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/>
      <p:bldP spid="2" grpId="0"/>
      <p:bldP spid="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3260725" y="7175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smtClean="0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2362200" y="838200"/>
            <a:ext cx="7848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endParaRPr lang="vi-VN" kern="10" smtClean="0">
              <a:ln w="25400">
                <a:solidFill>
                  <a:srgbClr val="FFFF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50000">
                    <a:srgbClr val="FF0000"/>
                  </a:gs>
                  <a:gs pos="100000">
                    <a:srgbClr val="0000FF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371600" y="3276600"/>
            <a:ext cx="10210800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 các bài tập vừa làm.</a:t>
            </a:r>
            <a:endParaRPr lang="en-US" altLang="en-US" sz="34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</a:t>
            </a:r>
            <a:r>
              <a:rPr lang="en-US" altLang="en-US" sz="3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tập.</a:t>
            </a:r>
            <a:endParaRPr lang="en-US" altLang="en-US" sz="34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572000" y="207963"/>
            <a:ext cx="43434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6600CC"/>
              </a:extrusionClr>
              <a:contourClr>
                <a:srgbClr val="6600CC"/>
              </a:contourClr>
            </a:sp3d>
          </a:bodyPr>
          <a:lstStyle/>
          <a:p>
            <a:pPr algn="ctr" eaLnBrk="0" hangingPunct="0"/>
            <a:r>
              <a:rPr lang="vi-VN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386125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nimBg="1"/>
      <p:bldP spid="18445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209800" y="90487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Thứ </a:t>
            </a:r>
            <a:r>
              <a:rPr lang="en-US" sz="2800" b="1" smtClean="0"/>
              <a:t>Tư ngày 9 </a:t>
            </a:r>
            <a:r>
              <a:rPr lang="en-US" sz="2800" b="1"/>
              <a:t>tháng 2 năm </a:t>
            </a:r>
            <a:r>
              <a:rPr lang="en-US" sz="2800" b="1" smtClean="0"/>
              <a:t>2022</a:t>
            </a:r>
            <a:endParaRPr lang="en-US" sz="2800" b="1"/>
          </a:p>
        </p:txBody>
      </p:sp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51816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Toán</a:t>
            </a:r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2209800" y="10668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So sánh các số trong phạm vi 10 000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810000" y="1524001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999 </a:t>
            </a:r>
            <a:r>
              <a:rPr lang="en-US" sz="2800" b="1">
                <a:solidFill>
                  <a:srgbClr val="CC0000"/>
                </a:solidFill>
              </a:rPr>
              <a:t>&lt; </a:t>
            </a:r>
            <a:r>
              <a:rPr lang="en-US" sz="2800" b="1">
                <a:solidFill>
                  <a:srgbClr val="000099"/>
                </a:solidFill>
              </a:rPr>
              <a:t>1000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057400" y="3124201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</a:rPr>
              <a:t>- D</a:t>
            </a:r>
            <a:r>
              <a:rPr lang="en-US" sz="3200" b="1"/>
              <a:t>ựa trên tia số để so sánh</a:t>
            </a:r>
            <a:r>
              <a:rPr lang="en-US" sz="3200" b="1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2057400" y="38100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</a:rPr>
              <a:t>- Dựa vào dãy s</a:t>
            </a:r>
            <a:r>
              <a:rPr lang="en-US" sz="3200" b="1"/>
              <a:t>ố</a:t>
            </a:r>
            <a:r>
              <a:rPr lang="en-US" sz="3200" b="1">
                <a:solidFill>
                  <a:srgbClr val="003300"/>
                </a:solidFill>
              </a:rPr>
              <a:t> tự nhiên liên tiếp.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084127" y="4601369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3300"/>
                </a:solidFill>
              </a:rPr>
              <a:t>- Dựa vào số các chữ số của hai số.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1981200" y="5392739"/>
            <a:ext cx="822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Þ"/>
            </a:pPr>
            <a:r>
              <a:rPr lang="en-US" sz="3200" b="1">
                <a:solidFill>
                  <a:srgbClr val="FF0000"/>
                </a:solidFill>
                <a:sym typeface="Symbol" pitchFamily="18" charset="2"/>
              </a:rPr>
              <a:t> Số nào có ít chữ số h</a:t>
            </a:r>
            <a:r>
              <a:rPr lang="vi-VN" sz="3200" b="1">
                <a:solidFill>
                  <a:srgbClr val="FF0000"/>
                </a:solidFill>
                <a:sym typeface="Symbol" pitchFamily="18" charset="2"/>
              </a:rPr>
              <a:t>ơ</a:t>
            </a:r>
            <a:r>
              <a:rPr lang="en-US" sz="3200" b="1">
                <a:solidFill>
                  <a:srgbClr val="FF0000"/>
                </a:solidFill>
                <a:sym typeface="Symbol" pitchFamily="18" charset="2"/>
              </a:rPr>
              <a:t>n thì bé h</a:t>
            </a:r>
            <a:r>
              <a:rPr lang="vi-VN" sz="3200" b="1">
                <a:solidFill>
                  <a:srgbClr val="FF0000"/>
                </a:solidFill>
                <a:sym typeface="Symbol" pitchFamily="18" charset="2"/>
              </a:rPr>
              <a:t>ơ</a:t>
            </a:r>
            <a:r>
              <a:rPr lang="en-US" sz="3200" b="1">
                <a:solidFill>
                  <a:srgbClr val="FF0000"/>
                </a:solidFill>
                <a:sym typeface="Symbol" pitchFamily="18" charset="2"/>
              </a:rPr>
              <a:t>n. </a:t>
            </a:r>
          </a:p>
          <a:p>
            <a:pPr algn="ctr">
              <a:spcBef>
                <a:spcPct val="50000"/>
              </a:spcBef>
              <a:buFont typeface="Symbol" pitchFamily="18" charset="2"/>
              <a:buNone/>
            </a:pPr>
            <a:r>
              <a:rPr lang="en-US" sz="3200" b="1">
                <a:solidFill>
                  <a:srgbClr val="FF0000"/>
                </a:solidFill>
                <a:sym typeface="Symbol" pitchFamily="18" charset="2"/>
              </a:rPr>
              <a:t>Ví dụ: 999 &lt; </a:t>
            </a:r>
            <a:r>
              <a:rPr lang="en-US" sz="3200" b="1">
                <a:solidFill>
                  <a:schemeClr val="tx2"/>
                </a:solidFill>
                <a:sym typeface="Symbol" pitchFamily="18" charset="2"/>
              </a:rPr>
              <a:t>1000</a:t>
            </a:r>
          </a:p>
        </p:txBody>
      </p:sp>
      <p:sp>
        <p:nvSpPr>
          <p:cNvPr id="3140" name="Text Box 68"/>
          <p:cNvSpPr txBox="1">
            <a:spLocks noChangeArrowheads="1"/>
          </p:cNvSpPr>
          <p:nvPr/>
        </p:nvSpPr>
        <p:spPr bwMode="auto">
          <a:xfrm>
            <a:off x="1828800" y="25908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990;</a:t>
            </a:r>
          </a:p>
        </p:txBody>
      </p:sp>
      <p:sp>
        <p:nvSpPr>
          <p:cNvPr id="3141" name="Text Box 69"/>
          <p:cNvSpPr txBox="1">
            <a:spLocks noChangeArrowheads="1"/>
          </p:cNvSpPr>
          <p:nvPr/>
        </p:nvSpPr>
        <p:spPr bwMode="auto">
          <a:xfrm>
            <a:off x="2438400" y="25908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991;</a:t>
            </a:r>
          </a:p>
        </p:txBody>
      </p:sp>
      <p:sp>
        <p:nvSpPr>
          <p:cNvPr id="3142" name="Text Box 70"/>
          <p:cNvSpPr txBox="1">
            <a:spLocks noChangeArrowheads="1"/>
          </p:cNvSpPr>
          <p:nvPr/>
        </p:nvSpPr>
        <p:spPr bwMode="auto">
          <a:xfrm>
            <a:off x="3124200" y="25908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992;</a:t>
            </a:r>
          </a:p>
        </p:txBody>
      </p:sp>
      <p:sp>
        <p:nvSpPr>
          <p:cNvPr id="3143" name="Text Box 71"/>
          <p:cNvSpPr txBox="1">
            <a:spLocks noChangeArrowheads="1"/>
          </p:cNvSpPr>
          <p:nvPr/>
        </p:nvSpPr>
        <p:spPr bwMode="auto">
          <a:xfrm>
            <a:off x="3962400" y="25908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993;</a:t>
            </a:r>
          </a:p>
        </p:txBody>
      </p:sp>
      <p:sp>
        <p:nvSpPr>
          <p:cNvPr id="3144" name="Text Box 72"/>
          <p:cNvSpPr txBox="1">
            <a:spLocks noChangeArrowheads="1"/>
          </p:cNvSpPr>
          <p:nvPr/>
        </p:nvSpPr>
        <p:spPr bwMode="auto">
          <a:xfrm>
            <a:off x="4724400" y="25908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994;</a:t>
            </a:r>
          </a:p>
        </p:txBody>
      </p:sp>
      <p:sp>
        <p:nvSpPr>
          <p:cNvPr id="3145" name="Text Box 73"/>
          <p:cNvSpPr txBox="1">
            <a:spLocks noChangeArrowheads="1"/>
          </p:cNvSpPr>
          <p:nvPr/>
        </p:nvSpPr>
        <p:spPr bwMode="auto">
          <a:xfrm>
            <a:off x="5410200" y="25908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995;</a:t>
            </a:r>
          </a:p>
        </p:txBody>
      </p:sp>
      <p:sp>
        <p:nvSpPr>
          <p:cNvPr id="3146" name="Text Box 74"/>
          <p:cNvSpPr txBox="1">
            <a:spLocks noChangeArrowheads="1"/>
          </p:cNvSpPr>
          <p:nvPr/>
        </p:nvSpPr>
        <p:spPr bwMode="auto">
          <a:xfrm>
            <a:off x="6324600" y="25908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996;</a:t>
            </a:r>
          </a:p>
        </p:txBody>
      </p:sp>
      <p:sp>
        <p:nvSpPr>
          <p:cNvPr id="3147" name="Text Box 75"/>
          <p:cNvSpPr txBox="1">
            <a:spLocks noChangeArrowheads="1"/>
          </p:cNvSpPr>
          <p:nvPr/>
        </p:nvSpPr>
        <p:spPr bwMode="auto">
          <a:xfrm>
            <a:off x="7086600" y="25908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997;</a:t>
            </a:r>
          </a:p>
        </p:txBody>
      </p:sp>
      <p:sp>
        <p:nvSpPr>
          <p:cNvPr id="3148" name="Text Box 76"/>
          <p:cNvSpPr txBox="1">
            <a:spLocks noChangeArrowheads="1"/>
          </p:cNvSpPr>
          <p:nvPr/>
        </p:nvSpPr>
        <p:spPr bwMode="auto">
          <a:xfrm>
            <a:off x="7848600" y="25908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998;</a:t>
            </a:r>
          </a:p>
        </p:txBody>
      </p:sp>
      <p:sp>
        <p:nvSpPr>
          <p:cNvPr id="3149" name="Text Box 77"/>
          <p:cNvSpPr txBox="1">
            <a:spLocks noChangeArrowheads="1"/>
          </p:cNvSpPr>
          <p:nvPr/>
        </p:nvSpPr>
        <p:spPr bwMode="auto">
          <a:xfrm>
            <a:off x="8534400" y="25908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999;</a:t>
            </a:r>
          </a:p>
        </p:txBody>
      </p:sp>
      <p:sp>
        <p:nvSpPr>
          <p:cNvPr id="3150" name="Text Box 78"/>
          <p:cNvSpPr txBox="1">
            <a:spLocks noChangeArrowheads="1"/>
          </p:cNvSpPr>
          <p:nvPr/>
        </p:nvSpPr>
        <p:spPr bwMode="auto">
          <a:xfrm>
            <a:off x="9296400" y="25908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1 000</a:t>
            </a:r>
          </a:p>
        </p:txBody>
      </p:sp>
      <p:sp>
        <p:nvSpPr>
          <p:cNvPr id="7208" name="Text Box 79"/>
          <p:cNvSpPr txBox="1">
            <a:spLocks noChangeArrowheads="1"/>
          </p:cNvSpPr>
          <p:nvPr/>
        </p:nvSpPr>
        <p:spPr bwMode="auto">
          <a:xfrm>
            <a:off x="1981200" y="1462088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V</a:t>
            </a:r>
            <a:r>
              <a:rPr lang="en-US" sz="3200" b="1"/>
              <a:t>í dụ </a:t>
            </a:r>
            <a:r>
              <a:rPr lang="en-US" sz="3200" b="1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7209" name="Text Box 80"/>
          <p:cNvSpPr txBox="1">
            <a:spLocks noChangeArrowheads="1"/>
          </p:cNvSpPr>
          <p:nvPr/>
        </p:nvSpPr>
        <p:spPr bwMode="auto">
          <a:xfrm>
            <a:off x="2782437" y="602389"/>
            <a:ext cx="792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So sánh các số trong phạm vi  10 000</a:t>
            </a: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09800" y="3091874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Dựa vào đâu để con so sánh?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07927" y="2260600"/>
            <a:ext cx="8077200" cy="304800"/>
            <a:chOff x="2057400" y="2286000"/>
            <a:chExt cx="8077200" cy="304800"/>
          </a:xfrm>
        </p:grpSpPr>
        <p:sp>
          <p:nvSpPr>
            <p:cNvPr id="7175" name="Line 27"/>
            <p:cNvSpPr>
              <a:spLocks noChangeShapeType="1"/>
            </p:cNvSpPr>
            <p:nvPr/>
          </p:nvSpPr>
          <p:spPr bwMode="auto">
            <a:xfrm>
              <a:off x="2057400" y="22860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Line 28"/>
            <p:cNvSpPr>
              <a:spLocks noChangeShapeType="1"/>
            </p:cNvSpPr>
            <p:nvPr/>
          </p:nvSpPr>
          <p:spPr bwMode="auto">
            <a:xfrm>
              <a:off x="2819400" y="2286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Line 30"/>
            <p:cNvSpPr>
              <a:spLocks noChangeShapeType="1"/>
            </p:cNvSpPr>
            <p:nvPr/>
          </p:nvSpPr>
          <p:spPr bwMode="auto">
            <a:xfrm>
              <a:off x="3581400" y="2286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33"/>
            <p:cNvSpPr>
              <a:spLocks noChangeShapeType="1"/>
            </p:cNvSpPr>
            <p:nvPr/>
          </p:nvSpPr>
          <p:spPr bwMode="auto">
            <a:xfrm>
              <a:off x="7391400" y="2286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36"/>
            <p:cNvSpPr>
              <a:spLocks noChangeShapeType="1"/>
            </p:cNvSpPr>
            <p:nvPr/>
          </p:nvSpPr>
          <p:spPr bwMode="auto">
            <a:xfrm>
              <a:off x="6629400" y="2286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39"/>
            <p:cNvSpPr>
              <a:spLocks noChangeShapeType="1"/>
            </p:cNvSpPr>
            <p:nvPr/>
          </p:nvSpPr>
          <p:spPr bwMode="auto">
            <a:xfrm>
              <a:off x="5867400" y="2286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42"/>
            <p:cNvSpPr>
              <a:spLocks noChangeShapeType="1"/>
            </p:cNvSpPr>
            <p:nvPr/>
          </p:nvSpPr>
          <p:spPr bwMode="auto">
            <a:xfrm>
              <a:off x="5105400" y="2286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45"/>
            <p:cNvSpPr>
              <a:spLocks noChangeShapeType="1"/>
            </p:cNvSpPr>
            <p:nvPr/>
          </p:nvSpPr>
          <p:spPr bwMode="auto">
            <a:xfrm>
              <a:off x="4343400" y="2286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51"/>
            <p:cNvSpPr>
              <a:spLocks noChangeShapeType="1"/>
            </p:cNvSpPr>
            <p:nvPr/>
          </p:nvSpPr>
          <p:spPr bwMode="auto">
            <a:xfrm>
              <a:off x="9677400" y="2286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Line 54"/>
            <p:cNvSpPr>
              <a:spLocks noChangeShapeType="1"/>
            </p:cNvSpPr>
            <p:nvPr/>
          </p:nvSpPr>
          <p:spPr bwMode="auto">
            <a:xfrm>
              <a:off x="8915400" y="2286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57"/>
            <p:cNvSpPr>
              <a:spLocks noChangeShapeType="1"/>
            </p:cNvSpPr>
            <p:nvPr/>
          </p:nvSpPr>
          <p:spPr bwMode="auto">
            <a:xfrm>
              <a:off x="8153400" y="22860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Line 82"/>
            <p:cNvSpPr>
              <a:spLocks noChangeShapeType="1"/>
            </p:cNvSpPr>
            <p:nvPr/>
          </p:nvSpPr>
          <p:spPr bwMode="auto">
            <a:xfrm>
              <a:off x="2057400" y="2438400"/>
              <a:ext cx="8077200" cy="0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Line 83"/>
            <p:cNvSpPr>
              <a:spLocks noChangeShapeType="1"/>
            </p:cNvSpPr>
            <p:nvPr/>
          </p:nvSpPr>
          <p:spPr bwMode="auto">
            <a:xfrm>
              <a:off x="9829800" y="2438400"/>
              <a:ext cx="3048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5410200" y="152401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/>
      <p:bldP spid="3091" grpId="0"/>
      <p:bldP spid="3092" grpId="0"/>
      <p:bldP spid="3093" grpId="0"/>
      <p:bldP spid="3140" grpId="0"/>
      <p:bldP spid="3141" grpId="0"/>
      <p:bldP spid="3142" grpId="0"/>
      <p:bldP spid="3143" grpId="0"/>
      <p:bldP spid="3144" grpId="0"/>
      <p:bldP spid="3145" grpId="0"/>
      <p:bldP spid="3146" grpId="0"/>
      <p:bldP spid="3147" grpId="0"/>
      <p:bldP spid="3148" grpId="0"/>
      <p:bldP spid="3149" grpId="0"/>
      <p:bldP spid="3149" grpId="1"/>
      <p:bldP spid="3150" grpId="0"/>
      <p:bldP spid="3150" grpId="1"/>
      <p:bldP spid="3153" grpId="0"/>
      <p:bldP spid="315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3657600" y="2879726"/>
            <a:ext cx="472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10 000</a:t>
            </a:r>
            <a:r>
              <a:rPr lang="en-US" sz="3600" b="1"/>
              <a:t>       </a:t>
            </a:r>
            <a:r>
              <a:rPr lang="en-US" sz="3600" b="1">
                <a:solidFill>
                  <a:srgbClr val="000099"/>
                </a:solidFill>
              </a:rPr>
              <a:t>9 999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819775" y="2803526"/>
            <a:ext cx="68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/>
              <a:t>&gt;</a:t>
            </a:r>
            <a:endParaRPr lang="en-US" sz="4000" b="1">
              <a:solidFill>
                <a:srgbClr val="000099"/>
              </a:solidFill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905000" y="3581400"/>
            <a:ext cx="86868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Þ"/>
            </a:pPr>
            <a:r>
              <a:rPr lang="en-US" sz="3200" b="1">
                <a:solidFill>
                  <a:srgbClr val="FF0000"/>
                </a:solidFill>
                <a:sym typeface="Symbol" pitchFamily="18" charset="2"/>
              </a:rPr>
              <a:t> Số nào có nhiều chữ số h</a:t>
            </a:r>
            <a:r>
              <a:rPr lang="vi-VN" sz="3200" b="1">
                <a:solidFill>
                  <a:srgbClr val="FF0000"/>
                </a:solidFill>
                <a:sym typeface="Symbol" pitchFamily="18" charset="2"/>
              </a:rPr>
              <a:t>ơ</a:t>
            </a:r>
            <a:r>
              <a:rPr lang="en-US" sz="3200" b="1">
                <a:solidFill>
                  <a:srgbClr val="FF0000"/>
                </a:solidFill>
                <a:sym typeface="Symbol" pitchFamily="18" charset="2"/>
              </a:rPr>
              <a:t>n thì lớn h</a:t>
            </a:r>
            <a:r>
              <a:rPr lang="vi-VN" sz="3200" b="1">
                <a:solidFill>
                  <a:srgbClr val="FF0000"/>
                </a:solidFill>
                <a:sym typeface="Symbol" pitchFamily="18" charset="2"/>
              </a:rPr>
              <a:t>ơ</a:t>
            </a:r>
            <a:r>
              <a:rPr lang="en-US" sz="3200" b="1">
                <a:solidFill>
                  <a:srgbClr val="FF0000"/>
                </a:solidFill>
                <a:sym typeface="Symbol" pitchFamily="18" charset="2"/>
              </a:rPr>
              <a:t>n.</a:t>
            </a:r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1981200" y="1905000"/>
            <a:ext cx="76962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/>
              <a:t>Ví dụ : Hãy so sánh hai số:</a:t>
            </a:r>
          </a:p>
        </p:txBody>
      </p:sp>
      <p:sp>
        <p:nvSpPr>
          <p:cNvPr id="8198" name="Text Box 14"/>
          <p:cNvSpPr txBox="1">
            <a:spLocks noChangeArrowheads="1"/>
          </p:cNvSpPr>
          <p:nvPr/>
        </p:nvSpPr>
        <p:spPr bwMode="auto">
          <a:xfrm>
            <a:off x="2514600" y="4800600"/>
            <a:ext cx="609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8199" name="Text Box 15"/>
          <p:cNvSpPr txBox="1">
            <a:spLocks noChangeArrowheads="1"/>
          </p:cNvSpPr>
          <p:nvPr/>
        </p:nvSpPr>
        <p:spPr bwMode="auto">
          <a:xfrm>
            <a:off x="5410200" y="152401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Toán</a:t>
            </a:r>
          </a:p>
        </p:txBody>
      </p:sp>
      <p:sp>
        <p:nvSpPr>
          <p:cNvPr id="8200" name="Text Box 16"/>
          <p:cNvSpPr txBox="1">
            <a:spLocks noChangeArrowheads="1"/>
          </p:cNvSpPr>
          <p:nvPr/>
        </p:nvSpPr>
        <p:spPr bwMode="auto">
          <a:xfrm>
            <a:off x="2819400" y="57797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So sánh các số trong phạm vi 10 000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69827" y="2819400"/>
            <a:ext cx="8534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Þ"/>
            </a:pPr>
            <a:r>
              <a:rPr lang="en-US" sz="3600" b="1">
                <a:solidFill>
                  <a:srgbClr val="FF0000"/>
                </a:solidFill>
                <a:sym typeface="Symbol" pitchFamily="18" charset="2"/>
              </a:rPr>
              <a:t>Số nào có ít chữ số h</a:t>
            </a:r>
            <a:r>
              <a:rPr lang="vi-VN" sz="3600" b="1">
                <a:solidFill>
                  <a:srgbClr val="FF0000"/>
                </a:solidFill>
                <a:sym typeface="Symbol" pitchFamily="18" charset="2"/>
              </a:rPr>
              <a:t>ơ</a:t>
            </a:r>
            <a:r>
              <a:rPr lang="en-US" sz="3600" b="1">
                <a:solidFill>
                  <a:srgbClr val="FF0000"/>
                </a:solidFill>
                <a:sym typeface="Symbol" pitchFamily="18" charset="2"/>
              </a:rPr>
              <a:t>n thì bé h</a:t>
            </a:r>
            <a:r>
              <a:rPr lang="vi-VN" sz="3600" b="1">
                <a:solidFill>
                  <a:srgbClr val="FF0000"/>
                </a:solidFill>
                <a:sym typeface="Symbol" pitchFamily="18" charset="2"/>
              </a:rPr>
              <a:t>ơ</a:t>
            </a:r>
            <a:r>
              <a:rPr lang="en-US" sz="3600" b="1">
                <a:solidFill>
                  <a:srgbClr val="FF0000"/>
                </a:solidFill>
                <a:sym typeface="Symbol" pitchFamily="18" charset="2"/>
              </a:rPr>
              <a:t>n. </a:t>
            </a:r>
          </a:p>
          <a:p>
            <a:pPr algn="ctr">
              <a:spcBef>
                <a:spcPct val="50000"/>
              </a:spcBef>
              <a:buFont typeface="Symbol" pitchFamily="18" charset="2"/>
              <a:buNone/>
            </a:pPr>
            <a:r>
              <a:rPr lang="en-US" sz="3600" b="1">
                <a:sym typeface="Symbol" pitchFamily="18" charset="2"/>
              </a:rPr>
              <a:t>Ví dụ: </a:t>
            </a:r>
            <a:r>
              <a:rPr lang="en-US" sz="3600" b="1">
                <a:solidFill>
                  <a:srgbClr val="FF0000"/>
                </a:solidFill>
                <a:sym typeface="Symbol" pitchFamily="18" charset="2"/>
              </a:rPr>
              <a:t>999</a:t>
            </a:r>
            <a:r>
              <a:rPr lang="en-US" sz="3600" b="1">
                <a:sym typeface="Symbol" pitchFamily="18" charset="2"/>
              </a:rPr>
              <a:t> &lt; 1000.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007926" y="4572000"/>
            <a:ext cx="1010787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Þ"/>
            </a:pPr>
            <a:r>
              <a:rPr lang="en-US" sz="3600" b="1">
                <a:solidFill>
                  <a:srgbClr val="FF0000"/>
                </a:solidFill>
                <a:sym typeface="Symbol" pitchFamily="18" charset="2"/>
              </a:rPr>
              <a:t>Số nào có nhiều chữ số h</a:t>
            </a:r>
            <a:r>
              <a:rPr lang="vi-VN" sz="3600" b="1">
                <a:solidFill>
                  <a:srgbClr val="FF0000"/>
                </a:solidFill>
                <a:sym typeface="Symbol" pitchFamily="18" charset="2"/>
              </a:rPr>
              <a:t>ơ</a:t>
            </a:r>
            <a:r>
              <a:rPr lang="en-US" sz="3600" b="1">
                <a:solidFill>
                  <a:srgbClr val="FF0000"/>
                </a:solidFill>
                <a:sym typeface="Symbol" pitchFamily="18" charset="2"/>
              </a:rPr>
              <a:t>n thì lớn h</a:t>
            </a:r>
            <a:r>
              <a:rPr lang="vi-VN" sz="3600" b="1">
                <a:solidFill>
                  <a:srgbClr val="FF0000"/>
                </a:solidFill>
                <a:sym typeface="Symbol" pitchFamily="18" charset="2"/>
              </a:rPr>
              <a:t>ơ</a:t>
            </a:r>
            <a:r>
              <a:rPr lang="en-US" sz="3600" b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 sz="3600" b="1" smtClean="0">
                <a:solidFill>
                  <a:srgbClr val="FF0000"/>
                </a:solidFill>
                <a:sym typeface="Symbol" pitchFamily="18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3600" b="1" smtClean="0">
                <a:solidFill>
                  <a:srgbClr val="FF0000"/>
                </a:solidFill>
                <a:sym typeface="Symbol" pitchFamily="18" charset="2"/>
              </a:rPr>
              <a:t>               </a:t>
            </a:r>
            <a:r>
              <a:rPr lang="en-US" sz="3600" b="1" smtClean="0">
                <a:sym typeface="Symbol" pitchFamily="18" charset="2"/>
              </a:rPr>
              <a:t>Ví </a:t>
            </a:r>
            <a:r>
              <a:rPr lang="en-US" sz="3600" b="1">
                <a:sym typeface="Symbol" pitchFamily="18" charset="2"/>
              </a:rPr>
              <a:t>dụ: </a:t>
            </a:r>
            <a:r>
              <a:rPr lang="en-US" sz="3600" b="1">
                <a:solidFill>
                  <a:srgbClr val="FF0000"/>
                </a:solidFill>
                <a:sym typeface="Symbol" pitchFamily="18" charset="2"/>
              </a:rPr>
              <a:t>10 000</a:t>
            </a:r>
            <a:r>
              <a:rPr lang="en-US" sz="3600" b="1">
                <a:sym typeface="Symbol" pitchFamily="18" charset="2"/>
              </a:rPr>
              <a:t> &gt; 9999.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981200" y="1873949"/>
            <a:ext cx="952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K</a:t>
            </a:r>
            <a:r>
              <a:rPr lang="en-US" sz="2800" b="1" smtClean="0">
                <a:solidFill>
                  <a:srgbClr val="0000CC"/>
                </a:solidFill>
              </a:rPr>
              <a:t>hi </a:t>
            </a:r>
            <a:r>
              <a:rPr lang="en-US" sz="2800" b="1">
                <a:solidFill>
                  <a:srgbClr val="0000CC"/>
                </a:solidFill>
              </a:rPr>
              <a:t>so sánh 2 số với nhau </a:t>
            </a:r>
            <a:r>
              <a:rPr lang="en-US" sz="2800" b="1" smtClean="0">
                <a:solidFill>
                  <a:srgbClr val="0000CC"/>
                </a:solidFill>
              </a:rPr>
              <a:t>em có </a:t>
            </a:r>
            <a:r>
              <a:rPr lang="en-US" sz="2800" b="1">
                <a:solidFill>
                  <a:srgbClr val="0000CC"/>
                </a:solidFill>
              </a:rPr>
              <a:t>nhận xét gì?</a:t>
            </a: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2438400" y="704938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So sánh các số trong phạm vi 10 000</a:t>
            </a: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5334000" y="304801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295400" y="1861207"/>
            <a:ext cx="99822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0000CC"/>
                </a:solidFill>
              </a:rPr>
              <a:t>Nếu </a:t>
            </a:r>
            <a:r>
              <a:rPr lang="en-US" sz="2800" b="1">
                <a:solidFill>
                  <a:srgbClr val="0000CC"/>
                </a:solidFill>
              </a:rPr>
              <a:t>2 số có cùng số các chữ số thì ta so sánh thế nào?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-533400" y="4153529"/>
            <a:ext cx="533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>
                <a:solidFill>
                  <a:srgbClr val="0000CC"/>
                </a:solidFill>
              </a:rPr>
              <a:t>Ví dụ 1:</a:t>
            </a:r>
            <a:r>
              <a:rPr lang="en-US" sz="2800" b="1">
                <a:solidFill>
                  <a:srgbClr val="0000CC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9 </a:t>
            </a:r>
            <a:r>
              <a:rPr lang="en-US" sz="2800" b="1">
                <a:solidFill>
                  <a:srgbClr val="0000CC"/>
                </a:solidFill>
              </a:rPr>
              <a:t>000   </a:t>
            </a:r>
            <a:r>
              <a:rPr lang="en-US" sz="2800" b="1"/>
              <a:t>    </a:t>
            </a:r>
            <a:r>
              <a:rPr lang="en-US" sz="2800" b="1">
                <a:solidFill>
                  <a:srgbClr val="FF0000"/>
                </a:solidFill>
              </a:rPr>
              <a:t>8</a:t>
            </a:r>
            <a:r>
              <a:rPr lang="en-US" sz="2800" b="1">
                <a:solidFill>
                  <a:srgbClr val="CC0000"/>
                </a:solidFill>
              </a:rPr>
              <a:t> </a:t>
            </a:r>
            <a:r>
              <a:rPr lang="en-US" sz="2800" b="1">
                <a:solidFill>
                  <a:srgbClr val="000099"/>
                </a:solidFill>
              </a:rPr>
              <a:t>999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438400" y="4127501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 </a:t>
            </a:r>
            <a:r>
              <a:rPr lang="en-US" sz="3200" b="1">
                <a:solidFill>
                  <a:srgbClr val="CC0000"/>
                </a:solidFill>
              </a:rPr>
              <a:t>&gt;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52400" y="5216425"/>
            <a:ext cx="17526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0000CC"/>
                </a:solidFill>
              </a:rPr>
              <a:t>Ví dụ 2</a:t>
            </a:r>
            <a:r>
              <a:rPr lang="en-US" sz="3200" b="1" u="sng">
                <a:solidFill>
                  <a:srgbClr val="0000CC"/>
                </a:solidFill>
              </a:rPr>
              <a:t>: 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1524000" y="5276750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6 5</a:t>
            </a:r>
            <a:r>
              <a:rPr lang="en-US" sz="2800" b="1">
                <a:solidFill>
                  <a:srgbClr val="CC0000"/>
                </a:solidFill>
              </a:rPr>
              <a:t>7</a:t>
            </a:r>
            <a:r>
              <a:rPr lang="en-US" sz="2800" b="1">
                <a:solidFill>
                  <a:srgbClr val="0000CC"/>
                </a:solidFill>
              </a:rPr>
              <a:t>9</a:t>
            </a:r>
            <a:r>
              <a:rPr lang="en-US" sz="2800" b="1"/>
              <a:t>       </a:t>
            </a:r>
            <a:r>
              <a:rPr lang="en-US" sz="2800" b="1">
                <a:solidFill>
                  <a:srgbClr val="000099"/>
                </a:solidFill>
              </a:rPr>
              <a:t>6 5</a:t>
            </a:r>
            <a:r>
              <a:rPr lang="en-US" sz="2800" b="1">
                <a:solidFill>
                  <a:srgbClr val="CC0000"/>
                </a:solidFill>
              </a:rPr>
              <a:t>8</a:t>
            </a:r>
            <a:r>
              <a:rPr lang="en-US" sz="2800" b="1">
                <a:solidFill>
                  <a:srgbClr val="000099"/>
                </a:solidFill>
              </a:rPr>
              <a:t>0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628900" y="5246587"/>
            <a:ext cx="68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CC0000"/>
                </a:solidFill>
              </a:rPr>
              <a:t>&lt;</a:t>
            </a:r>
          </a:p>
        </p:txBody>
      </p:sp>
      <p:sp>
        <p:nvSpPr>
          <p:cNvPr id="11272" name="Text Box 34"/>
          <p:cNvSpPr txBox="1">
            <a:spLocks noChangeArrowheads="1"/>
          </p:cNvSpPr>
          <p:nvPr/>
        </p:nvSpPr>
        <p:spPr bwMode="auto">
          <a:xfrm>
            <a:off x="6629400" y="2620964"/>
            <a:ext cx="3048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4265441" y="4168610"/>
            <a:ext cx="47279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Vì ở hàng nghìn có </a:t>
            </a:r>
            <a:r>
              <a:rPr lang="en-US" sz="2800" b="1">
                <a:solidFill>
                  <a:srgbClr val="FF0000"/>
                </a:solidFill>
              </a:rPr>
              <a:t>9&gt;8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1143000" y="2680484"/>
            <a:ext cx="10287000" cy="95410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chemeClr val="accent2"/>
                </a:solidFill>
              </a:rPr>
              <a:t>Nếu </a:t>
            </a:r>
            <a:r>
              <a:rPr lang="en-US" sz="2800" b="1">
                <a:solidFill>
                  <a:schemeClr val="accent2"/>
                </a:solidFill>
              </a:rPr>
              <a:t>2 số có cùng số chữ số thì so sánh </a:t>
            </a:r>
            <a:r>
              <a:rPr lang="en-US" sz="2800" b="1">
                <a:solidFill>
                  <a:srgbClr val="CC0000"/>
                </a:solidFill>
              </a:rPr>
              <a:t>từng cặp</a:t>
            </a:r>
            <a:r>
              <a:rPr lang="en-US" sz="2800" b="1">
                <a:solidFill>
                  <a:schemeClr val="accent2"/>
                </a:solidFill>
              </a:rPr>
              <a:t> chữ </a:t>
            </a:r>
            <a:r>
              <a:rPr lang="en-US" sz="2800" b="1" smtClean="0">
                <a:solidFill>
                  <a:schemeClr val="accent2"/>
                </a:solidFill>
              </a:rPr>
              <a:t>số </a:t>
            </a:r>
            <a:r>
              <a:rPr lang="en-US" sz="2800" b="1">
                <a:solidFill>
                  <a:schemeClr val="accent2"/>
                </a:solidFill>
              </a:rPr>
              <a:t>ở </a:t>
            </a:r>
            <a:r>
              <a:rPr lang="en-US" sz="2800" b="1">
                <a:solidFill>
                  <a:srgbClr val="CC0000"/>
                </a:solidFill>
              </a:rPr>
              <a:t>cùng một </a:t>
            </a:r>
            <a:r>
              <a:rPr lang="en-US" sz="2800" b="1" smtClean="0">
                <a:solidFill>
                  <a:srgbClr val="CC0000"/>
                </a:solidFill>
              </a:rPr>
              <a:t>hàng, </a:t>
            </a:r>
            <a:r>
              <a:rPr lang="en-US" sz="2800" b="1" smtClean="0">
                <a:solidFill>
                  <a:schemeClr val="accent2"/>
                </a:solidFill>
              </a:rPr>
              <a:t>kể </a:t>
            </a:r>
            <a:r>
              <a:rPr lang="en-US" sz="2800" b="1">
                <a:solidFill>
                  <a:schemeClr val="accent2"/>
                </a:solidFill>
              </a:rPr>
              <a:t>từ </a:t>
            </a:r>
            <a:r>
              <a:rPr lang="en-US" sz="2800" b="1">
                <a:solidFill>
                  <a:srgbClr val="CC0000"/>
                </a:solidFill>
              </a:rPr>
              <a:t>trái sang phải.</a:t>
            </a: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>
            <a:off x="4302955" y="5276750"/>
            <a:ext cx="77008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Vì </a:t>
            </a:r>
            <a:r>
              <a:rPr lang="en-US" sz="2800" b="1" smtClean="0">
                <a:solidFill>
                  <a:srgbClr val="0000CC"/>
                </a:solidFill>
              </a:rPr>
              <a:t>các chữ số hàng nghìn đều là 6, các chữ số hang trăm đều là 5 nhưng ở </a:t>
            </a:r>
            <a:r>
              <a:rPr lang="en-US" sz="2800" b="1">
                <a:solidFill>
                  <a:srgbClr val="0000CC"/>
                </a:solidFill>
              </a:rPr>
              <a:t>hàng chục có </a:t>
            </a:r>
            <a:r>
              <a:rPr lang="en-US" sz="2800" b="1">
                <a:solidFill>
                  <a:srgbClr val="CC0000"/>
                </a:solidFill>
              </a:rPr>
              <a:t>7&lt;8</a:t>
            </a:r>
          </a:p>
        </p:txBody>
      </p:sp>
      <p:sp>
        <p:nvSpPr>
          <p:cNvPr id="11277" name="Text Box 39"/>
          <p:cNvSpPr txBox="1">
            <a:spLocks noChangeArrowheads="1"/>
          </p:cNvSpPr>
          <p:nvPr/>
        </p:nvSpPr>
        <p:spPr bwMode="auto">
          <a:xfrm>
            <a:off x="5410200" y="152401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Toán</a:t>
            </a:r>
          </a:p>
        </p:txBody>
      </p:sp>
      <p:sp>
        <p:nvSpPr>
          <p:cNvPr id="11278" name="Text Box 40"/>
          <p:cNvSpPr txBox="1">
            <a:spLocks noChangeArrowheads="1"/>
          </p:cNvSpPr>
          <p:nvPr/>
        </p:nvSpPr>
        <p:spPr bwMode="auto">
          <a:xfrm>
            <a:off x="2971800" y="795339"/>
            <a:ext cx="762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So sánh các số trong phạm vi 10 000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/>
      <p:bldP spid="6154" grpId="0"/>
      <p:bldP spid="6161" grpId="0"/>
      <p:bldP spid="6162" grpId="0"/>
      <p:bldP spid="6163" grpId="0"/>
      <p:bldP spid="6179" grpId="0"/>
      <p:bldP spid="6180" grpId="0" animBg="1"/>
      <p:bldP spid="61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6200" y="304800"/>
            <a:ext cx="12115800" cy="181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ym typeface="Symbol" pitchFamily="18" charset="2"/>
              </a:rPr>
              <a:t>- Nếu hai số có các hàng nghìn, tr</a:t>
            </a:r>
            <a:r>
              <a:rPr lang="vi-VN" sz="3200" b="1" i="1">
                <a:sym typeface="Symbol" pitchFamily="18" charset="2"/>
              </a:rPr>
              <a:t>ă</a:t>
            </a:r>
            <a:r>
              <a:rPr lang="en-US" sz="3200" b="1" i="1">
                <a:sym typeface="Symbol" pitchFamily="18" charset="2"/>
              </a:rPr>
              <a:t>m, chục, </a:t>
            </a:r>
            <a:r>
              <a:rPr lang="vi-VN" sz="3200" b="1" i="1">
                <a:sym typeface="Symbol" pitchFamily="18" charset="2"/>
              </a:rPr>
              <a:t>đơ</a:t>
            </a:r>
            <a:r>
              <a:rPr lang="en-US" sz="3200" b="1" i="1">
                <a:sym typeface="Symbol" pitchFamily="18" charset="2"/>
              </a:rPr>
              <a:t>n vị bằng nhau thì sao? </a:t>
            </a:r>
          </a:p>
          <a:p>
            <a:pPr algn="ctr">
              <a:spcBef>
                <a:spcPct val="50000"/>
              </a:spcBef>
            </a:pPr>
            <a:r>
              <a:rPr lang="en-US" sz="3200" b="1" i="1">
                <a:sym typeface="Symbol" pitchFamily="18" charset="2"/>
              </a:rPr>
              <a:t>Ví dụ: 8530 và 8530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04800" y="2120900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Symbol" pitchFamily="18" charset="2"/>
              <a:buChar char="Þ"/>
            </a:pPr>
            <a:r>
              <a:rPr lang="en-US" sz="3200" b="1">
                <a:sym typeface="Symbol" pitchFamily="18" charset="2"/>
              </a:rPr>
              <a:t>Thì hai số </a:t>
            </a:r>
            <a:r>
              <a:rPr lang="vi-VN" sz="3200" b="1">
                <a:sym typeface="Symbol" pitchFamily="18" charset="2"/>
              </a:rPr>
              <a:t>đ</a:t>
            </a:r>
            <a:r>
              <a:rPr lang="en-US" sz="3200" b="1">
                <a:sym typeface="Symbol" pitchFamily="18" charset="2"/>
              </a:rPr>
              <a:t>ó bằng nhau.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04800" y="3200400"/>
            <a:ext cx="1165860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sym typeface="Symbol" pitchFamily="18" charset="2"/>
              </a:rPr>
              <a:t> Nếu hai số có cùng số chữ số và từng cặp chữ số ở cùng một hàng </a:t>
            </a:r>
            <a:r>
              <a:rPr lang="vi-VN" sz="3600" b="1">
                <a:solidFill>
                  <a:srgbClr val="FF0000"/>
                </a:solidFill>
                <a:sym typeface="Symbol" pitchFamily="18" charset="2"/>
              </a:rPr>
              <a:t>đ</a:t>
            </a:r>
            <a:r>
              <a:rPr lang="en-US" sz="3600" b="1">
                <a:solidFill>
                  <a:srgbClr val="FF0000"/>
                </a:solidFill>
                <a:sym typeface="Symbol" pitchFamily="18" charset="2"/>
              </a:rPr>
              <a:t>ều giống nhau thì hai số </a:t>
            </a:r>
            <a:r>
              <a:rPr lang="vi-VN" sz="3600" b="1">
                <a:solidFill>
                  <a:srgbClr val="FF0000"/>
                </a:solidFill>
                <a:sym typeface="Symbol" pitchFamily="18" charset="2"/>
              </a:rPr>
              <a:t>đ</a:t>
            </a:r>
            <a:r>
              <a:rPr lang="en-US" sz="3600" b="1">
                <a:solidFill>
                  <a:srgbClr val="FF0000"/>
                </a:solidFill>
                <a:sym typeface="Symbol" pitchFamily="18" charset="2"/>
              </a:rPr>
              <a:t>ó bằng nhau.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/>
      <p:bldP spid="9230" grpId="1"/>
      <p:bldP spid="9231" grpId="0"/>
      <p:bldP spid="9231" grpId="1"/>
      <p:bldP spid="92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3124200"/>
            <a:ext cx="118110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ct val="35000"/>
              </a:spcBef>
              <a:buFont typeface="Symbol" pitchFamily="18" charset="2"/>
              <a:buNone/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2) Nếu hai số có cùng số chữ số thì so sánh từng cặp chữ số ở cùng một hàng, kể từ trái sang phải.</a:t>
            </a:r>
          </a:p>
          <a:p>
            <a:pPr algn="ctr">
              <a:lnSpc>
                <a:spcPct val="105000"/>
              </a:lnSpc>
              <a:spcBef>
                <a:spcPct val="35000"/>
              </a:spcBef>
              <a:buFont typeface="Symbol" pitchFamily="18" charset="2"/>
              <a:buNone/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b="1">
                <a:solidFill>
                  <a:srgbClr val="003300"/>
                </a:solidFill>
                <a:sym typeface="Symbol" pitchFamily="18" charset="2"/>
              </a:rPr>
              <a:t>Ví dụ: 9000 &gt; 8999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28600" y="4953000"/>
            <a:ext cx="11811000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ct val="35000"/>
              </a:spcBef>
              <a:buFont typeface="Symbol" pitchFamily="18" charset="2"/>
              <a:buNone/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3) Nếu hai số có cùng số chữ số và từng cặp chữ số ở cùng một hàng </a:t>
            </a:r>
            <a:r>
              <a:rPr lang="vi-VN" sz="2400" b="1">
                <a:solidFill>
                  <a:srgbClr val="FF0000"/>
                </a:solidFill>
                <a:sym typeface="Symbol" pitchFamily="18" charset="2"/>
              </a:rPr>
              <a:t>đ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ều giống nhau thì hai số </a:t>
            </a:r>
            <a:r>
              <a:rPr lang="vi-VN" sz="2400" b="1">
                <a:solidFill>
                  <a:srgbClr val="FF0000"/>
                </a:solidFill>
                <a:sym typeface="Symbol" pitchFamily="18" charset="2"/>
              </a:rPr>
              <a:t>đ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ó bằng nhau.</a:t>
            </a:r>
          </a:p>
          <a:p>
            <a:pPr algn="ctr">
              <a:lnSpc>
                <a:spcPct val="105000"/>
              </a:lnSpc>
              <a:spcBef>
                <a:spcPct val="35000"/>
              </a:spcBef>
              <a:buFont typeface="Symbol" pitchFamily="18" charset="2"/>
              <a:buNone/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400" b="1">
                <a:solidFill>
                  <a:srgbClr val="003300"/>
                </a:solidFill>
                <a:sym typeface="Symbol" pitchFamily="18" charset="2"/>
              </a:rPr>
              <a:t>Ví dụ: 8530 = 8530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28600" y="381000"/>
            <a:ext cx="86106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  <a:spcBef>
                <a:spcPct val="35000"/>
              </a:spcBef>
              <a:buFont typeface="Symbol" pitchFamily="18" charset="2"/>
              <a:buNone/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1) Trong hai số: </a:t>
            </a:r>
          </a:p>
          <a:p>
            <a:pPr algn="just">
              <a:lnSpc>
                <a:spcPct val="85000"/>
              </a:lnSpc>
              <a:spcBef>
                <a:spcPct val="35000"/>
              </a:spcBef>
              <a:buFont typeface="Symbol" pitchFamily="18" charset="2"/>
              <a:buNone/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      *  Số nào có ít chữ số h</a:t>
            </a:r>
            <a:r>
              <a:rPr lang="vi-VN" sz="2400" b="1">
                <a:solidFill>
                  <a:srgbClr val="FF0000"/>
                </a:solidFill>
                <a:sym typeface="Symbol" pitchFamily="18" charset="2"/>
              </a:rPr>
              <a:t>ơ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n thì bé h</a:t>
            </a:r>
            <a:r>
              <a:rPr lang="vi-VN" sz="2400" b="1">
                <a:solidFill>
                  <a:srgbClr val="FF0000"/>
                </a:solidFill>
                <a:sym typeface="Symbol" pitchFamily="18" charset="2"/>
              </a:rPr>
              <a:t>ơ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n. </a:t>
            </a:r>
          </a:p>
          <a:p>
            <a:pPr>
              <a:lnSpc>
                <a:spcPct val="85000"/>
              </a:lnSpc>
              <a:spcBef>
                <a:spcPct val="35000"/>
              </a:spcBef>
              <a:buFont typeface="Symbol" pitchFamily="18" charset="2"/>
              <a:buNone/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			</a:t>
            </a:r>
            <a:r>
              <a:rPr lang="en-US" sz="2400" b="1">
                <a:solidFill>
                  <a:srgbClr val="003300"/>
                </a:solidFill>
                <a:sym typeface="Symbol" pitchFamily="18" charset="2"/>
              </a:rPr>
              <a:t>Ví dụ: 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999</a:t>
            </a:r>
            <a:r>
              <a:rPr lang="en-US" sz="2400" b="1">
                <a:solidFill>
                  <a:srgbClr val="003300"/>
                </a:solidFill>
                <a:sym typeface="Symbol" pitchFamily="18" charset="2"/>
              </a:rPr>
              <a:t> &lt; 1000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77372" y="2064484"/>
            <a:ext cx="8763000" cy="849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  <a:spcBef>
                <a:spcPct val="35000"/>
              </a:spcBef>
              <a:buFont typeface="Symbol" pitchFamily="18" charset="2"/>
              <a:buNone/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        *  Số nào có nhiều chữ số h</a:t>
            </a:r>
            <a:r>
              <a:rPr lang="vi-VN" sz="2400" b="1">
                <a:solidFill>
                  <a:srgbClr val="FF0000"/>
                </a:solidFill>
                <a:sym typeface="Symbol" pitchFamily="18" charset="2"/>
              </a:rPr>
              <a:t>ơ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n thì lớn h</a:t>
            </a:r>
            <a:r>
              <a:rPr lang="vi-VN" sz="2400" b="1">
                <a:solidFill>
                  <a:srgbClr val="FF0000"/>
                </a:solidFill>
                <a:sym typeface="Symbol" pitchFamily="18" charset="2"/>
              </a:rPr>
              <a:t>ơ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n.</a:t>
            </a:r>
          </a:p>
          <a:p>
            <a:pPr>
              <a:lnSpc>
                <a:spcPct val="85000"/>
              </a:lnSpc>
              <a:spcBef>
                <a:spcPct val="35000"/>
              </a:spcBef>
              <a:buFont typeface="Symbol" pitchFamily="18" charset="2"/>
              <a:buNone/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			  </a:t>
            </a:r>
            <a:r>
              <a:rPr lang="en-US" sz="2400" b="1">
                <a:solidFill>
                  <a:srgbClr val="003300"/>
                </a:solidFill>
                <a:sym typeface="Symbol" pitchFamily="18" charset="2"/>
              </a:rPr>
              <a:t>Ví dụ: 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10 000</a:t>
            </a:r>
            <a:r>
              <a:rPr lang="en-US" sz="2400" b="1">
                <a:solidFill>
                  <a:srgbClr val="003300"/>
                </a:solidFill>
                <a:sym typeface="Symbol" pitchFamily="18" charset="2"/>
              </a:rPr>
              <a:t> &gt; 9999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1" grpId="0"/>
      <p:bldP spid="11272" grpId="0"/>
      <p:bldP spid="112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209800" y="90487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Thứ </a:t>
            </a:r>
            <a:r>
              <a:rPr lang="en-US" sz="2800" b="1" smtClean="0"/>
              <a:t>Tư ngày 9 </a:t>
            </a:r>
            <a:r>
              <a:rPr lang="en-US" sz="2800" b="1"/>
              <a:t>tháng 2 năm </a:t>
            </a:r>
            <a:r>
              <a:rPr lang="en-US" sz="2800" b="1" smtClean="0"/>
              <a:t>2022</a:t>
            </a:r>
            <a:endParaRPr lang="en-US" sz="2800" b="1"/>
          </a:p>
        </p:txBody>
      </p:sp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5181600" y="609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Toán</a:t>
            </a:r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2209800" y="106680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So sánh các số trong phạm vi 10 000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3048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</a:rPr>
              <a:t>Vở bài tập Toán trang 12,13</a:t>
            </a:r>
            <a:endParaRPr lang="vi-VN" sz="2800" b="1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815</Words>
  <Application>Microsoft Office PowerPoint</Application>
  <PresentationFormat>Widescreen</PresentationFormat>
  <Paragraphs>145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.VnTime</vt:lpstr>
      <vt:lpstr>Arial</vt:lpstr>
      <vt:lpstr>Calibri</vt:lpstr>
      <vt:lpstr>HP001 4 hàng</vt:lpstr>
      <vt:lpstr>HP001 5H</vt:lpstr>
      <vt:lpstr>Symbol</vt:lpstr>
      <vt:lpstr>Tahoma</vt:lpstr>
      <vt:lpstr>Times New Roman</vt:lpstr>
      <vt:lpstr>Wingdings</vt:lpstr>
      <vt:lpstr>Default Design</vt:lpstr>
      <vt:lpstr>Ocean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NgoChinh's 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Mai</dc:creator>
  <cp:lastModifiedBy>MeoMeo</cp:lastModifiedBy>
  <cp:revision>48</cp:revision>
  <dcterms:created xsi:type="dcterms:W3CDTF">2008-01-22T13:00:00Z</dcterms:created>
  <dcterms:modified xsi:type="dcterms:W3CDTF">2022-01-17T01:50:05Z</dcterms:modified>
</cp:coreProperties>
</file>